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4" r:id="rId3"/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8" name="Google Shape;27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2" name="Google Shape;29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age 57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young people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more pressure than a player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4" name="Google Shape;30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9" name="Google Shape;30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8" name="Google Shape;328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5" name="Google Shape;335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5" name="Google Shape;23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/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" name="Google Shape;22;p2"/>
          <p:cNvSpPr txBox="1"/>
          <p:nvPr>
            <p:ph idx="1" type="body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41148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39116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370839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370839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370839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370839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37084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37084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24" name="Google Shape;24;p2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type="title"/>
          </p:nvPr>
        </p:nvSpPr>
        <p:spPr>
          <a:xfrm>
            <a:off x="685800" y="685800"/>
            <a:ext cx="6345302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36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11"/>
          <p:cNvSpPr/>
          <p:nvPr>
            <p:ph idx="2" type="pic"/>
          </p:nvPr>
        </p:nvSpPr>
        <p:spPr>
          <a:xfrm>
            <a:off x="7482362" y="0"/>
            <a:ext cx="3598146" cy="5071533"/>
          </a:xfrm>
          <a:prstGeom prst="rect">
            <a:avLst/>
          </a:prstGeom>
          <a:noFill/>
          <a:ln cap="flat" cmpd="thinThick" w="571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84" name="Google Shape;84;p11"/>
          <p:cNvSpPr txBox="1"/>
          <p:nvPr>
            <p:ph idx="1" type="body"/>
          </p:nvPr>
        </p:nvSpPr>
        <p:spPr>
          <a:xfrm>
            <a:off x="685801" y="2709052"/>
            <a:ext cx="6345301" cy="23624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85" name="Google Shape;85;p11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86" name="Google Shape;86;p11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87" name="Google Shape;87;p11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type="title"/>
          </p:nvPr>
        </p:nvSpPr>
        <p:spPr>
          <a:xfrm>
            <a:off x="685801" y="685800"/>
            <a:ext cx="10394707" cy="31934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0" name="Google Shape;90;p12"/>
          <p:cNvSpPr txBox="1"/>
          <p:nvPr>
            <p:ph idx="1" type="body"/>
          </p:nvPr>
        </p:nvSpPr>
        <p:spPr>
          <a:xfrm>
            <a:off x="685801" y="3742267"/>
            <a:ext cx="10394707" cy="16396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91" name="Google Shape;91;p12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92" name="Google Shape;92;p12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93" name="Google Shape;93;p12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/>
          <p:nvPr>
            <p:ph type="title"/>
          </p:nvPr>
        </p:nvSpPr>
        <p:spPr>
          <a:xfrm>
            <a:off x="685800" y="4106333"/>
            <a:ext cx="10394708" cy="58884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32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6" name="Google Shape;96;p13"/>
          <p:cNvSpPr/>
          <p:nvPr>
            <p:ph idx="2" type="pic"/>
          </p:nvPr>
        </p:nvSpPr>
        <p:spPr>
          <a:xfrm>
            <a:off x="685801" y="685799"/>
            <a:ext cx="10392513" cy="3194903"/>
          </a:xfrm>
          <a:prstGeom prst="rect">
            <a:avLst/>
          </a:prstGeom>
          <a:noFill/>
          <a:ln cap="flat" cmpd="thinThick" w="571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7" name="Google Shape;97;p13"/>
          <p:cNvSpPr txBox="1"/>
          <p:nvPr>
            <p:ph idx="1" type="body"/>
          </p:nvPr>
        </p:nvSpPr>
        <p:spPr>
          <a:xfrm>
            <a:off x="685780" y="4702923"/>
            <a:ext cx="10394728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98" name="Google Shape;98;p13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99" name="Google Shape;99;p13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00" name="Google Shape;100;p13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>
            <p:ph type="title"/>
          </p:nvPr>
        </p:nvSpPr>
        <p:spPr>
          <a:xfrm>
            <a:off x="1121732" y="685800"/>
            <a:ext cx="9525020" cy="2916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48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3" name="Google Shape;103;p14"/>
          <p:cNvSpPr txBox="1"/>
          <p:nvPr>
            <p:ph idx="1" type="body"/>
          </p:nvPr>
        </p:nvSpPr>
        <p:spPr>
          <a:xfrm>
            <a:off x="1550264" y="3610032"/>
            <a:ext cx="8667956" cy="3777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04" name="Google Shape;104;p14"/>
          <p:cNvSpPr txBox="1"/>
          <p:nvPr>
            <p:ph idx="2" type="body"/>
          </p:nvPr>
        </p:nvSpPr>
        <p:spPr>
          <a:xfrm>
            <a:off x="685801" y="4106334"/>
            <a:ext cx="10396882" cy="12682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05" name="Google Shape;105;p14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06" name="Google Shape;106;p14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07" name="Google Shape;107;p14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Impact"/>
              <a:buNone/>
            </a:pPr>
            <a:r>
              <a:rPr b="0" i="0" lang="en-US" sz="8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Impact"/>
              <a:buNone/>
            </a:pPr>
            <a:r>
              <a:rPr b="0" i="0" lang="en-US" sz="8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/>
          <p:nvPr>
            <p:ph type="title"/>
          </p:nvPr>
        </p:nvSpPr>
        <p:spPr>
          <a:xfrm>
            <a:off x="685800" y="1723854"/>
            <a:ext cx="10394707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48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2" name="Google Shape;112;p15"/>
          <p:cNvSpPr txBox="1"/>
          <p:nvPr>
            <p:ph idx="1" type="body"/>
          </p:nvPr>
        </p:nvSpPr>
        <p:spPr>
          <a:xfrm>
            <a:off x="685800" y="4247468"/>
            <a:ext cx="10394707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13" name="Google Shape;113;p15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14" name="Google Shape;114;p15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/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691840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22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19" name="Google Shape;119;p16"/>
          <p:cNvSpPr/>
          <p:nvPr>
            <p:ph idx="2" type="pic"/>
          </p:nvPr>
        </p:nvSpPr>
        <p:spPr>
          <a:xfrm>
            <a:off x="685780" y="2063395"/>
            <a:ext cx="3310128" cy="1536725"/>
          </a:xfrm>
          <a:prstGeom prst="roundRect">
            <a:avLst>
              <a:gd fmla="val 0" name="adj"/>
            </a:avLst>
          </a:prstGeom>
          <a:noFill/>
          <a:ln cap="flat" cmpd="thinThick" w="571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0" name="Google Shape;120;p16"/>
          <p:cNvSpPr txBox="1"/>
          <p:nvPr>
            <p:ph idx="3" type="body"/>
          </p:nvPr>
        </p:nvSpPr>
        <p:spPr>
          <a:xfrm>
            <a:off x="691840" y="4389287"/>
            <a:ext cx="3310128" cy="98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21" name="Google Shape;121;p16"/>
          <p:cNvSpPr txBox="1"/>
          <p:nvPr>
            <p:ph idx="4" type="body"/>
          </p:nvPr>
        </p:nvSpPr>
        <p:spPr>
          <a:xfrm>
            <a:off x="4237410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22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22" name="Google Shape;122;p16"/>
          <p:cNvSpPr/>
          <p:nvPr>
            <p:ph idx="5" type="pic"/>
          </p:nvPr>
        </p:nvSpPr>
        <p:spPr>
          <a:xfrm>
            <a:off x="4235999" y="2063395"/>
            <a:ext cx="3310128" cy="1535237"/>
          </a:xfrm>
          <a:prstGeom prst="roundRect">
            <a:avLst>
              <a:gd fmla="val 0" name="adj"/>
            </a:avLst>
          </a:prstGeom>
          <a:noFill/>
          <a:ln cap="flat" cmpd="thinThick" w="571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3" name="Google Shape;123;p16"/>
          <p:cNvSpPr txBox="1"/>
          <p:nvPr>
            <p:ph idx="6" type="body"/>
          </p:nvPr>
        </p:nvSpPr>
        <p:spPr>
          <a:xfrm>
            <a:off x="4235999" y="4389286"/>
            <a:ext cx="3310128" cy="9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24" name="Google Shape;124;p16"/>
          <p:cNvSpPr txBox="1"/>
          <p:nvPr>
            <p:ph idx="7" type="body"/>
          </p:nvPr>
        </p:nvSpPr>
        <p:spPr>
          <a:xfrm>
            <a:off x="7768944" y="381302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22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25" name="Google Shape;125;p16"/>
          <p:cNvSpPr/>
          <p:nvPr>
            <p:ph idx="8" type="pic"/>
          </p:nvPr>
        </p:nvSpPr>
        <p:spPr>
          <a:xfrm>
            <a:off x="7768819" y="2063394"/>
            <a:ext cx="3310128" cy="1537196"/>
          </a:xfrm>
          <a:prstGeom prst="roundRect">
            <a:avLst>
              <a:gd fmla="val 0" name="adj"/>
            </a:avLst>
          </a:prstGeom>
          <a:noFill/>
          <a:ln cap="flat" cmpd="thinThick" w="571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6" name="Google Shape;126;p16"/>
          <p:cNvSpPr txBox="1"/>
          <p:nvPr>
            <p:ph idx="9" type="body"/>
          </p:nvPr>
        </p:nvSpPr>
        <p:spPr>
          <a:xfrm>
            <a:off x="7768819" y="4389284"/>
            <a:ext cx="3310128" cy="9853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27" name="Google Shape;127;p16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28" name="Google Shape;128;p16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29" name="Google Shape;129;p16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43" name="Google Shape;143;p18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44" name="Google Shape;144;p18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" name="Google Shape;28;p3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/>
          <p:nvPr>
            <p:ph type="title"/>
          </p:nvPr>
        </p:nvSpPr>
        <p:spPr>
          <a:xfrm>
            <a:off x="685801" y="685800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41148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39116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370839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370839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370839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370839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37084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37084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2" type="body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41148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39116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370839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370839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370839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370839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37084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37084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685801" y="685800"/>
            <a:ext cx="10396902" cy="3194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48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693643" y="685800"/>
            <a:ext cx="4126860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36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5046132" y="685800"/>
            <a:ext cx="6034375" cy="468878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41148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39116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370839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370839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370839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370839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37084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37084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2" type="body"/>
          </p:nvPr>
        </p:nvSpPr>
        <p:spPr>
          <a:xfrm>
            <a:off x="693642" y="2709052"/>
            <a:ext cx="4126861" cy="26655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type="title"/>
          </p:nvPr>
        </p:nvSpPr>
        <p:spPr>
          <a:xfrm>
            <a:off x="685802" y="685800"/>
            <a:ext cx="10394706" cy="1151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8"/>
          <p:cNvSpPr txBox="1"/>
          <p:nvPr>
            <p:ph idx="1" type="body"/>
          </p:nvPr>
        </p:nvSpPr>
        <p:spPr>
          <a:xfrm>
            <a:off x="685802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2" type="body"/>
          </p:nvPr>
        </p:nvSpPr>
        <p:spPr>
          <a:xfrm>
            <a:off x="685802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3" type="body"/>
          </p:nvPr>
        </p:nvSpPr>
        <p:spPr>
          <a:xfrm>
            <a:off x="4234622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4" type="body"/>
          </p:nvPr>
        </p:nvSpPr>
        <p:spPr>
          <a:xfrm>
            <a:off x="4234621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idx="5" type="body"/>
          </p:nvPr>
        </p:nvSpPr>
        <p:spPr>
          <a:xfrm>
            <a:off x="7770380" y="2063395"/>
            <a:ext cx="33101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62" name="Google Shape;62;p8"/>
          <p:cNvSpPr txBox="1"/>
          <p:nvPr>
            <p:ph idx="6" type="body"/>
          </p:nvPr>
        </p:nvSpPr>
        <p:spPr>
          <a:xfrm>
            <a:off x="7770380" y="2639658"/>
            <a:ext cx="3310128" cy="27349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/>
          <p:nvPr>
            <p:ph type="title"/>
          </p:nvPr>
        </p:nvSpPr>
        <p:spPr>
          <a:xfrm>
            <a:off x="685801" y="685800"/>
            <a:ext cx="10394707" cy="1158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Google Shape;68;p9"/>
          <p:cNvSpPr txBox="1"/>
          <p:nvPr>
            <p:ph idx="1" type="body"/>
          </p:nvPr>
        </p:nvSpPr>
        <p:spPr>
          <a:xfrm>
            <a:off x="918356" y="2063396"/>
            <a:ext cx="4856158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26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69" name="Google Shape;69;p9"/>
          <p:cNvSpPr txBox="1"/>
          <p:nvPr>
            <p:ph idx="2" type="body"/>
          </p:nvPr>
        </p:nvSpPr>
        <p:spPr>
          <a:xfrm>
            <a:off x="685802" y="2861733"/>
            <a:ext cx="5088712" cy="25128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41148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39116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370839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370839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370839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370839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37084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37084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70" name="Google Shape;70;p9"/>
          <p:cNvSpPr txBox="1"/>
          <p:nvPr>
            <p:ph idx="3" type="body"/>
          </p:nvPr>
        </p:nvSpPr>
        <p:spPr>
          <a:xfrm>
            <a:off x="6218191" y="2063396"/>
            <a:ext cx="4864491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26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22860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22860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228600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228600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228600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228600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22860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22860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71" name="Google Shape;71;p9"/>
          <p:cNvSpPr txBox="1"/>
          <p:nvPr>
            <p:ph idx="4" type="body"/>
          </p:nvPr>
        </p:nvSpPr>
        <p:spPr>
          <a:xfrm>
            <a:off x="5993969" y="2861733"/>
            <a:ext cx="5088713" cy="25128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41148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39116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370839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370839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370839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370839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37084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37084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72" name="Google Shape;72;p9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73" name="Google Shape;73;p9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74" name="Google Shape;74;p9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/>
          <p:nvPr>
            <p:ph type="title"/>
          </p:nvPr>
        </p:nvSpPr>
        <p:spPr>
          <a:xfrm rot="5400000">
            <a:off x="7603792" y="1897870"/>
            <a:ext cx="4688785" cy="2264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 rot="5400000">
            <a:off x="2293623" y="-922023"/>
            <a:ext cx="4688785" cy="79044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411480" lvl="1" marL="914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391160" lvl="2" marL="1371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370839" lvl="3" marL="1828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370839" lvl="4" marL="22860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370839" lvl="5" marL="27432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370839" lvl="6" marL="32004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370840" lvl="7" marL="36576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370840" lvl="8" marL="4114800" marR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78" name="Google Shape;78;p10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79" name="Google Shape;79;p10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cap="non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80" name="Google Shape;80;p10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7.jp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7.jpg"/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rickwork-HD-R1a.jpg" id="10" name="Google Shape;10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1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>
          <p:nvSpPr>
            <p:cNvPr id="12" name="Google Shape;12;p1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outerShdw blurRad="98425" rotWithShape="0" algn="tl" dir="4380000" dist="76200">
                <a:srgbClr val="000000">
                  <a:alpha val="67058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-25397" y="0"/>
              <a:ext cx="11773291" cy="6419514"/>
            </a:xfrm>
            <a:custGeom>
              <a:rect b="b" l="l" r="r" t="t"/>
              <a:pathLst>
                <a:path extrusionOk="0" h="120000" w="120000">
                  <a:moveTo>
                    <a:pt x="119763" y="0"/>
                  </a:moveTo>
                  <a:lnTo>
                    <a:pt x="120000" y="120000"/>
                  </a:lnTo>
                  <a:lnTo>
                    <a:pt x="0" y="119841"/>
                  </a:lnTo>
                </a:path>
              </a:pathLst>
            </a:custGeom>
            <a:noFill/>
            <a:ln cap="flat" cmpd="sng" w="82550">
              <a:solidFill>
                <a:srgbClr val="7F7F7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" name="Google Shape;14;p1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100000">
                  <a:srgbClr val="5C060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5;p1"/>
          <p:cNvSpPr txBox="1"/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" type="body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41148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39116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370839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370839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370839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370839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37084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37084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rickwork-HD-R1a.jpg" id="131" name="Google Shape;13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p17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>
          <p:nvSpPr>
            <p:cNvPr id="133" name="Google Shape;133;p17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outerShdw blurRad="98425" rotWithShape="0" algn="tl" dir="4380000" dist="76200">
                <a:srgbClr val="000000">
                  <a:alpha val="67058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-25397" y="0"/>
              <a:ext cx="11773291" cy="6419514"/>
            </a:xfrm>
            <a:custGeom>
              <a:rect b="b" l="l" r="r" t="t"/>
              <a:pathLst>
                <a:path extrusionOk="0" h="120000" w="120000">
                  <a:moveTo>
                    <a:pt x="119763" y="0"/>
                  </a:moveTo>
                  <a:lnTo>
                    <a:pt x="120000" y="120000"/>
                  </a:lnTo>
                  <a:lnTo>
                    <a:pt x="0" y="119841"/>
                  </a:lnTo>
                </a:path>
              </a:pathLst>
            </a:custGeom>
            <a:noFill/>
            <a:ln cap="flat" cmpd="sng" w="82550">
              <a:solidFill>
                <a:srgbClr val="FEFEFE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5" name="Google Shape;135;p17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100000">
                  <a:srgbClr val="5C060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17"/>
          <p:cNvSpPr txBox="1"/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  <a:defRPr b="0" i="0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17"/>
          <p:cNvSpPr txBox="1"/>
          <p:nvPr>
            <p:ph idx="1" type="body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41148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39116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370839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370839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370839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370839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37084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37084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38" name="Google Shape;138;p17"/>
          <p:cNvSpPr txBox="1"/>
          <p:nvPr>
            <p:ph idx="10" type="dt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39" name="Google Shape;139;p17"/>
          <p:cNvSpPr txBox="1"/>
          <p:nvPr>
            <p:ph idx="11" type="ftr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40" name="Google Shape;140;p17"/>
          <p:cNvSpPr txBox="1"/>
          <p:nvPr>
            <p:ph idx="12" type="sldNum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5C0607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5" Type="http://schemas.openxmlformats.org/officeDocument/2006/relationships/image" Target="../media/image21.png"/><Relationship Id="rId6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5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2.png"/><Relationship Id="rId6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5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2.png"/><Relationship Id="rId6" Type="http://schemas.openxmlformats.org/officeDocument/2006/relationships/image" Target="../media/image3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30.png"/><Relationship Id="rId8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2.png"/><Relationship Id="rId6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/>
          <p:nvPr/>
        </p:nvSpPr>
        <p:spPr>
          <a:xfrm>
            <a:off x="0" y="356259"/>
            <a:ext cx="11979952" cy="66440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98425" rotWithShape="0" algn="tl" dir="4380000" dist="76200">
              <a:srgbClr val="000000">
                <a:alpha val="67058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2455" y="865051"/>
            <a:ext cx="4677405" cy="466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/>
          <p:nvPr/>
        </p:nvSpPr>
        <p:spPr>
          <a:xfrm>
            <a:off x="-25397" y="0"/>
            <a:ext cx="11773291" cy="6419514"/>
          </a:xfrm>
          <a:custGeom>
            <a:rect b="b" l="l" r="r" t="t"/>
            <a:pathLst>
              <a:path extrusionOk="0" h="120000" w="120000">
                <a:moveTo>
                  <a:pt x="119763" y="0"/>
                </a:moveTo>
                <a:lnTo>
                  <a:pt x="120000" y="120000"/>
                </a:lnTo>
                <a:lnTo>
                  <a:pt x="0" y="119841"/>
                </a:lnTo>
              </a:path>
            </a:pathLst>
          </a:custGeom>
          <a:noFill/>
          <a:ln cap="flat" cmpd="sng" w="825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54" name="Google Shape;154;p19"/>
          <p:cNvSpPr txBox="1"/>
          <p:nvPr>
            <p:ph type="title"/>
          </p:nvPr>
        </p:nvSpPr>
        <p:spPr>
          <a:xfrm>
            <a:off x="685799" y="690479"/>
            <a:ext cx="4957275" cy="1146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None/>
            </a:pPr>
            <a:r>
              <a:rPr b="0" i="0" lang="en-US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HIGH SCHOOL</a:t>
            </a:r>
            <a:endParaRPr b="0" i="0" u="none" cap="none" strike="noStrik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55" name="Google Shape;155;p19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5800" y="2139624"/>
            <a:ext cx="4957763" cy="3294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1700" y="171450"/>
            <a:ext cx="10375900" cy="667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9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23900"/>
            <a:ext cx="7543800" cy="53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/>
          <p:nvPr>
            <p:ph type="title"/>
          </p:nvPr>
        </p:nvSpPr>
        <p:spPr>
          <a:xfrm>
            <a:off x="685801" y="685800"/>
            <a:ext cx="10396902" cy="3194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t/>
            </a:r>
            <a:endParaRPr/>
          </a:p>
        </p:txBody>
      </p:sp>
      <p:sp>
        <p:nvSpPr>
          <p:cNvPr id="253" name="Google Shape;253;p30"/>
          <p:cNvSpPr txBox="1"/>
          <p:nvPr>
            <p:ph idx="1" type="body"/>
          </p:nvPr>
        </p:nvSpPr>
        <p:spPr>
          <a:xfrm>
            <a:off x="685779" y="4106333"/>
            <a:ext cx="10394729" cy="127360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rPr lang="en-US" sz="3600"/>
              <a:t>What is the definition of a BLOCK?</a:t>
            </a:r>
            <a:endParaRPr sz="3600"/>
          </a:p>
        </p:txBody>
      </p:sp>
      <p:pic>
        <p:nvPicPr>
          <p:cNvPr id="254" name="Google Shape;25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685799"/>
            <a:ext cx="5140035" cy="3194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98425" rotWithShape="0" algn="tl" dir="4380000" dist="76200">
              <a:srgbClr val="000000">
                <a:alpha val="67058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5">
            <a:alphaModFix amt="43000"/>
          </a:blip>
          <a:srcRect b="0" l="0" r="0" t="0"/>
          <a:stretch/>
        </p:blipFill>
        <p:spPr>
          <a:xfrm>
            <a:off x="-1518" y="5397"/>
            <a:ext cx="11734779" cy="640872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/>
          <p:nvPr/>
        </p:nvSpPr>
        <p:spPr>
          <a:xfrm>
            <a:off x="-9525" y="0"/>
            <a:ext cx="11763766" cy="6419514"/>
          </a:xfrm>
          <a:custGeom>
            <a:rect b="b" l="l" r="r" t="t"/>
            <a:pathLst>
              <a:path extrusionOk="0" h="120000" w="120000">
                <a:moveTo>
                  <a:pt x="119763" y="0"/>
                </a:moveTo>
                <a:lnTo>
                  <a:pt x="120000" y="120000"/>
                </a:lnTo>
                <a:lnTo>
                  <a:pt x="0" y="119841"/>
                </a:lnTo>
              </a:path>
            </a:pathLst>
          </a:custGeom>
          <a:noFill/>
          <a:ln cap="flat" cmpd="sng" w="825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63" name="Google Shape;263;p31"/>
          <p:cNvSpPr/>
          <p:nvPr/>
        </p:nvSpPr>
        <p:spPr>
          <a:xfrm>
            <a:off x="1" y="5600215"/>
            <a:ext cx="11731752" cy="780581"/>
          </a:xfrm>
          <a:prstGeom prst="rect">
            <a:avLst/>
          </a:pr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1"/>
          <p:cNvSpPr txBox="1"/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b="0" i="0" lang="en-US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BLOCK</a:t>
            </a:r>
            <a:endParaRPr/>
          </a:p>
        </p:txBody>
      </p:sp>
      <p:sp>
        <p:nvSpPr>
          <p:cNvPr id="265" name="Google Shape;265;p31"/>
          <p:cNvSpPr txBox="1"/>
          <p:nvPr>
            <p:ph idx="1" type="body"/>
          </p:nvPr>
        </p:nvSpPr>
        <p:spPr>
          <a:xfrm>
            <a:off x="685800" y="1662546"/>
            <a:ext cx="10394707" cy="29094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191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Char char="•"/>
            </a:pPr>
            <a:r>
              <a:rPr lang="en-US" sz="3000"/>
              <a:t>Rule 9-5-1c (Definition)</a:t>
            </a:r>
            <a:endParaRPr sz="3000"/>
          </a:p>
          <a:p>
            <a:pPr indent="-4191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Char char="•"/>
            </a:pPr>
            <a:r>
              <a:rPr lang="en-US" sz="3000"/>
              <a:t>Block - the action of a player(s) close to the net that deflects the ball coming from the opponent by reaching higher than the top of the net at the moment of contact.  A block may involve wrist action provided there is no prolonged contact.</a:t>
            </a:r>
            <a:endParaRPr sz="3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/>
          <p:nvPr>
            <p:ph type="title"/>
          </p:nvPr>
        </p:nvSpPr>
        <p:spPr>
          <a:xfrm>
            <a:off x="685800" y="685800"/>
            <a:ext cx="5216235" cy="15309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lang="en-US" sz="3600">
                <a:solidFill>
                  <a:schemeClr val="dk1"/>
                </a:solidFill>
              </a:rPr>
              <a:t>What is a Back-Row Block?</a:t>
            </a:r>
            <a:endParaRPr sz="3600">
              <a:solidFill>
                <a:schemeClr val="dk1"/>
              </a:solidFill>
            </a:endParaRPr>
          </a:p>
        </p:txBody>
      </p:sp>
      <p:pic>
        <p:nvPicPr>
          <p:cNvPr id="281" name="Google Shape;28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8981" y="928255"/>
            <a:ext cx="3084945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/>
          <p:nvPr>
            <p:ph type="title"/>
          </p:nvPr>
        </p:nvSpPr>
        <p:spPr>
          <a:xfrm>
            <a:off x="693643" y="360218"/>
            <a:ext cx="4126860" cy="74716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lang="en-US"/>
              <a:t>Back-Row Block</a:t>
            </a:r>
            <a:endParaRPr/>
          </a:p>
        </p:txBody>
      </p:sp>
      <p:sp>
        <p:nvSpPr>
          <p:cNvPr id="287" name="Google Shape;287;p35"/>
          <p:cNvSpPr txBox="1"/>
          <p:nvPr>
            <p:ph idx="1" type="body"/>
          </p:nvPr>
        </p:nvSpPr>
        <p:spPr>
          <a:xfrm>
            <a:off x="5046125" y="360225"/>
            <a:ext cx="6034500" cy="524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•"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Rule 9-5-5c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alibri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NOTE:  If a player near the net is </a:t>
            </a:r>
            <a:r>
              <a:rPr b="1"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reaching above the height of the net</a:t>
            </a: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 and opponents legally cause the ball to contact that player, the player is considered to be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blocker. 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back-row player attempting to play a ball </a:t>
            </a:r>
            <a:r>
              <a:rPr b="1"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 the space directly above the net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considered an illegal blocker</a:t>
            </a:r>
            <a:r>
              <a:rPr b="1"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if the ball is attacked or blocked by an opponent into the back-row player while the player is reaching above the height of the net </a:t>
            </a:r>
            <a:r>
              <a:rPr b="1" lang="en-US" sz="2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(including simultaneous contact).</a:t>
            </a:r>
            <a:endParaRPr b="1" sz="22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8" name="Google Shape;288;p35"/>
          <p:cNvSpPr txBox="1"/>
          <p:nvPr>
            <p:ph idx="2" type="body"/>
          </p:nvPr>
        </p:nvSpPr>
        <p:spPr>
          <a:xfrm>
            <a:off x="693642" y="1371600"/>
            <a:ext cx="4126861" cy="400298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89" name="Google Shape;28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63" y="1107384"/>
            <a:ext cx="4907569" cy="426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6"/>
          <p:cNvPicPr preferRelativeResize="0"/>
          <p:nvPr/>
        </p:nvPicPr>
        <p:blipFill rotWithShape="1">
          <a:blip r:embed="rId3">
            <a:alphaModFix/>
          </a:blip>
          <a:srcRect b="27623" l="0" r="0" t="0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7"/>
          <p:cNvSpPr txBox="1"/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lang="en-US"/>
              <a:t>What is a Reach Over??</a:t>
            </a:r>
            <a:endParaRPr/>
          </a:p>
        </p:txBody>
      </p:sp>
      <p:pic>
        <p:nvPicPr>
          <p:cNvPr id="300" name="Google Shape;30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1745" y="1676400"/>
            <a:ext cx="3181928" cy="339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5344" y="2190750"/>
            <a:ext cx="4031673" cy="26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/>
          <p:nvPr/>
        </p:nvSpPr>
        <p:spPr>
          <a:xfrm>
            <a:off x="-15875" y="0"/>
            <a:ext cx="11683810" cy="6588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16250" y="0"/>
                </a:lnTo>
                <a:lnTo>
                  <a:pt x="120000" y="108867"/>
                </a:lnTo>
                <a:lnTo>
                  <a:pt x="163" y="120000"/>
                </a:lnTo>
                <a:cubicBezTo>
                  <a:pt x="108" y="79903"/>
                  <a:pt x="54" y="39807"/>
                  <a:pt x="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01600" rotWithShape="0" algn="tl" dir="4380000" dist="152400">
              <a:srgbClr val="000000">
                <a:alpha val="4196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0" y="4282257"/>
            <a:ext cx="11329257" cy="2028845"/>
          </a:xfrm>
          <a:custGeom>
            <a:rect b="b" l="l" r="r" t="t"/>
            <a:pathLst>
              <a:path extrusionOk="0" h="120000" w="120000">
                <a:moveTo>
                  <a:pt x="0" y="34809"/>
                </a:moveTo>
                <a:lnTo>
                  <a:pt x="119097" y="0"/>
                </a:lnTo>
                <a:lnTo>
                  <a:pt x="120000" y="84274"/>
                </a:lnTo>
                <a:lnTo>
                  <a:pt x="0" y="120000"/>
                </a:lnTo>
                <a:lnTo>
                  <a:pt x="0" y="3480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</p:sp>
      <p:sp>
        <p:nvSpPr>
          <p:cNvPr id="165" name="Google Shape;165;p20"/>
          <p:cNvSpPr/>
          <p:nvPr/>
        </p:nvSpPr>
        <p:spPr>
          <a:xfrm>
            <a:off x="0" y="0"/>
            <a:ext cx="8719579" cy="45687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</p:sp>
      <p:sp>
        <p:nvSpPr>
          <p:cNvPr id="166" name="Google Shape;166;p20"/>
          <p:cNvSpPr/>
          <p:nvPr/>
        </p:nvSpPr>
        <p:spPr>
          <a:xfrm rot="-180000">
            <a:off x="-161800" y="293317"/>
            <a:ext cx="11367116" cy="5751804"/>
          </a:xfrm>
          <a:custGeom>
            <a:rect b="b" l="l" r="r" t="t"/>
            <a:pathLst>
              <a:path extrusionOk="0" h="120000" w="120000">
                <a:moveTo>
                  <a:pt x="119784" y="0"/>
                </a:moveTo>
                <a:cubicBezTo>
                  <a:pt x="119856" y="39955"/>
                  <a:pt x="119928" y="79910"/>
                  <a:pt x="120000" y="119865"/>
                </a:cubicBezTo>
                <a:lnTo>
                  <a:pt x="0" y="120000"/>
                </a:lnTo>
              </a:path>
            </a:pathLst>
          </a:custGeom>
          <a:noFill/>
          <a:ln cap="flat" cmpd="sng" w="825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0"/>
          <p:cNvSpPr/>
          <p:nvPr/>
        </p:nvSpPr>
        <p:spPr>
          <a:xfrm rot="-180000">
            <a:off x="4221385" y="5111356"/>
            <a:ext cx="515386" cy="515386"/>
          </a:xfrm>
          <a:prstGeom prst="star5">
            <a:avLst>
              <a:gd fmla="val 26693" name="adj"/>
              <a:gd fmla="val 105146" name="hf"/>
              <a:gd fmla="val 110557" name="vf"/>
            </a:avLst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80000">
            <a:off x="-118586" y="695974"/>
            <a:ext cx="4633277" cy="3709154"/>
          </a:xfrm>
          <a:custGeom>
            <a:rect b="b" l="l" r="r" t="t"/>
            <a:pathLst>
              <a:path extrusionOk="0" h="120000" w="120000">
                <a:moveTo>
                  <a:pt x="120000" y="0"/>
                </a:moveTo>
                <a:lnTo>
                  <a:pt x="120000" y="120000"/>
                </a:lnTo>
                <a:lnTo>
                  <a:pt x="0" y="120000"/>
                </a:lnTo>
                <a:lnTo>
                  <a:pt x="5986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69" name="Google Shape;169;p20"/>
          <p:cNvSpPr txBox="1"/>
          <p:nvPr>
            <p:ph type="title"/>
          </p:nvPr>
        </p:nvSpPr>
        <p:spPr>
          <a:xfrm rot="-180000">
            <a:off x="4959072" y="390182"/>
            <a:ext cx="5683314" cy="32849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b="0" i="0" lang="en-US" sz="80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OFFICIATING</a:t>
            </a:r>
            <a:br>
              <a:rPr b="0" i="0" lang="en-US" sz="80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</a:br>
            <a:endParaRPr b="0" i="0" sz="8000" u="none" cap="none" strike="noStrike">
              <a:solidFill>
                <a:schemeClr val="accen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7426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9"/>
          <p:cNvSpPr/>
          <p:nvPr/>
        </p:nvSpPr>
        <p:spPr>
          <a:xfrm rot="-180000">
            <a:off x="-153067" y="613608"/>
            <a:ext cx="8044107" cy="5638800"/>
          </a:xfrm>
          <a:custGeom>
            <a:rect b="b" l="l" r="r" t="t"/>
            <a:pathLst>
              <a:path extrusionOk="0" h="120000" w="120000">
                <a:moveTo>
                  <a:pt x="120000" y="0"/>
                </a:moveTo>
                <a:lnTo>
                  <a:pt x="120000" y="120000"/>
                </a:lnTo>
                <a:lnTo>
                  <a:pt x="0" y="120000"/>
                </a:lnTo>
                <a:lnTo>
                  <a:pt x="4408" y="0"/>
                </a:lnTo>
                <a:close/>
              </a:path>
            </a:pathLst>
          </a:custGeom>
          <a:solidFill>
            <a:schemeClr val="accent1">
              <a:alpha val="81176"/>
            </a:schemeClr>
          </a:solidFill>
          <a:ln>
            <a:noFill/>
          </a:ln>
        </p:spPr>
      </p:sp>
      <p:sp>
        <p:nvSpPr>
          <p:cNvPr id="313" name="Google Shape;313;p39"/>
          <p:cNvSpPr txBox="1"/>
          <p:nvPr>
            <p:ph type="title"/>
          </p:nvPr>
        </p:nvSpPr>
        <p:spPr>
          <a:xfrm rot="-180000">
            <a:off x="486113" y="1220999"/>
            <a:ext cx="6851188" cy="1151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None/>
            </a:pPr>
            <a:r>
              <a:rPr b="0" i="0" lang="en-US" sz="38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BLOCKING WITHIN THE OPPONENTS SPACE (REACH OVER)</a:t>
            </a:r>
            <a:endParaRPr/>
          </a:p>
        </p:txBody>
      </p:sp>
      <p:sp>
        <p:nvSpPr>
          <p:cNvPr id="314" name="Google Shape;314;p39"/>
          <p:cNvSpPr txBox="1"/>
          <p:nvPr>
            <p:ph idx="1" type="body"/>
          </p:nvPr>
        </p:nvSpPr>
        <p:spPr>
          <a:xfrm rot="-180000">
            <a:off x="587206" y="2448453"/>
            <a:ext cx="6859199" cy="29446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9812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•"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RULE </a:t>
            </a: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9-6-3</a:t>
            </a: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A player shall not contact a ball which is completely on the opponent’s side of the net unless the contact is a legal block.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4572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812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•"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A LEGAL BLOCK OR A COMPLETED ATTACK?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0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98425" rotWithShape="0" algn="tl" dir="4380000" dist="76200">
              <a:srgbClr val="000000">
                <a:alpha val="67058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40"/>
          <p:cNvPicPr preferRelativeResize="0"/>
          <p:nvPr/>
        </p:nvPicPr>
        <p:blipFill rotWithShape="1">
          <a:blip r:embed="rId5">
            <a:alphaModFix amt="43000"/>
          </a:blip>
          <a:srcRect b="0" l="0" r="0" t="0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0"/>
          <p:cNvSpPr/>
          <p:nvPr/>
        </p:nvSpPr>
        <p:spPr>
          <a:xfrm>
            <a:off x="-9525" y="0"/>
            <a:ext cx="11763766" cy="6419514"/>
          </a:xfrm>
          <a:custGeom>
            <a:rect b="b" l="l" r="r" t="t"/>
            <a:pathLst>
              <a:path extrusionOk="0" h="120000" w="120000">
                <a:moveTo>
                  <a:pt x="119763" y="0"/>
                </a:moveTo>
                <a:lnTo>
                  <a:pt x="120000" y="120000"/>
                </a:lnTo>
                <a:lnTo>
                  <a:pt x="0" y="119841"/>
                </a:lnTo>
              </a:path>
            </a:pathLst>
          </a:custGeom>
          <a:noFill/>
          <a:ln cap="flat" cmpd="sng" w="825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323" name="Google Shape;323;p40"/>
          <p:cNvSpPr/>
          <p:nvPr/>
        </p:nvSpPr>
        <p:spPr>
          <a:xfrm>
            <a:off x="1" y="5600215"/>
            <a:ext cx="11731752" cy="780581"/>
          </a:xfrm>
          <a:prstGeom prst="rect">
            <a:avLst/>
          </a:pr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0"/>
          <p:cNvSpPr txBox="1"/>
          <p:nvPr>
            <p:ph type="title"/>
          </p:nvPr>
        </p:nvSpPr>
        <p:spPr>
          <a:xfrm>
            <a:off x="685800" y="214776"/>
            <a:ext cx="103968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b="0" i="0" lang="en-US" sz="5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REACH OVER CONTINUED</a:t>
            </a:r>
            <a:endParaRPr/>
          </a:p>
        </p:txBody>
      </p:sp>
      <p:sp>
        <p:nvSpPr>
          <p:cNvPr id="325" name="Google Shape;325;p40"/>
          <p:cNvSpPr txBox="1"/>
          <p:nvPr>
            <p:ph idx="1" type="body"/>
          </p:nvPr>
        </p:nvSpPr>
        <p:spPr>
          <a:xfrm>
            <a:off x="686850" y="1618973"/>
            <a:ext cx="10394700" cy="4152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0828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RULE </a:t>
            </a: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9-6-4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Blocking a ball which is entirely on the opponent's side of the net is permitted </a:t>
            </a:r>
            <a:r>
              <a:rPr b="1" i="0" lang="en-US" sz="24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when the opposing team has had an opportunity to complete its attack</a:t>
            </a:r>
            <a:r>
              <a:rPr b="1" i="0" lang="en-US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The attack is considered complete when the: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208280" lvl="1" marL="685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Attacking team has completed its allowable hits;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208280" lvl="1" marL="685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Attacking team has had the opportunity to complete the attack</a:t>
            </a:r>
            <a:r>
              <a:rPr b="1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or, in the referee’s judgment, directs the ball toward the opponent's court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208280" lvl="1" marL="685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Ball is falling near the net and, in the referee’s judgement, </a:t>
            </a:r>
            <a:r>
              <a:rPr b="1" lang="en-US" sz="2400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no legal member of the attacking team could make a play on the ball</a:t>
            </a: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.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1" name="Google Shape;331;p41"/>
          <p:cNvSpPr/>
          <p:nvPr/>
        </p:nvSpPr>
        <p:spPr>
          <a:xfrm>
            <a:off x="10099964" y="0"/>
            <a:ext cx="461356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88900" sx="101000" rotWithShape="0" algn="l" dist="63500" sy="101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32" name="Google Shape;332;p41"/>
          <p:cNvPicPr preferRelativeResize="0"/>
          <p:nvPr/>
        </p:nvPicPr>
        <p:blipFill rotWithShape="1">
          <a:blip r:embed="rId4">
            <a:alphaModFix/>
          </a:blip>
          <a:srcRect b="-1" l="0" r="-1" t="0"/>
          <a:stretch/>
        </p:blipFill>
        <p:spPr>
          <a:xfrm>
            <a:off x="0" y="0"/>
            <a:ext cx="1009996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2"/>
          <p:cNvSpPr txBox="1"/>
          <p:nvPr>
            <p:ph type="title"/>
          </p:nvPr>
        </p:nvSpPr>
        <p:spPr>
          <a:xfrm>
            <a:off x="8500725" y="1897850"/>
            <a:ext cx="3233400" cy="226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lang="en-US"/>
              <a:t>Informal Signals??</a:t>
            </a:r>
            <a:endParaRPr/>
          </a:p>
        </p:txBody>
      </p:sp>
      <p:sp>
        <p:nvSpPr>
          <p:cNvPr id="338" name="Google Shape;338;p42"/>
          <p:cNvSpPr txBox="1"/>
          <p:nvPr>
            <p:ph idx="1" type="body"/>
          </p:nvPr>
        </p:nvSpPr>
        <p:spPr>
          <a:xfrm rot="5400000">
            <a:off x="2293623" y="-922023"/>
            <a:ext cx="4688785" cy="79044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39" name="Google Shape;33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9015" y="0"/>
            <a:ext cx="6858000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"/>
          <p:cNvSpPr txBox="1"/>
          <p:nvPr>
            <p:ph type="title"/>
          </p:nvPr>
        </p:nvSpPr>
        <p:spPr>
          <a:xfrm>
            <a:off x="685801" y="685800"/>
            <a:ext cx="10396882" cy="1158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lang="en-US"/>
              <a:t>R1 Assist</a:t>
            </a:r>
            <a:endParaRPr/>
          </a:p>
        </p:txBody>
      </p:sp>
      <p:sp>
        <p:nvSpPr>
          <p:cNvPr id="345" name="Google Shape;345;p43"/>
          <p:cNvSpPr txBox="1"/>
          <p:nvPr>
            <p:ph idx="1" type="body"/>
          </p:nvPr>
        </p:nvSpPr>
        <p:spPr>
          <a:xfrm>
            <a:off x="685800" y="2063396"/>
            <a:ext cx="5088714" cy="3311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Char char="•"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Rule 5-5-3a:  The second referee shall assist the first referee by ruling upon situations which are clearly out of the first referee's view.  </a:t>
            </a:r>
            <a:r>
              <a:rPr b="1"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If assistance is provided, it should be done with a visual, informal signal.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3"/>
          <p:cNvSpPr txBox="1"/>
          <p:nvPr>
            <p:ph idx="2" type="body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47" name="Google Shape;34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3971" y="2063395"/>
            <a:ext cx="5086537" cy="3311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4"/>
          <p:cNvSpPr txBox="1"/>
          <p:nvPr>
            <p:ph type="title"/>
          </p:nvPr>
        </p:nvSpPr>
        <p:spPr>
          <a:xfrm>
            <a:off x="685800" y="198250"/>
            <a:ext cx="10396800" cy="10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lang="en-US"/>
              <a:t>R1 Assist</a:t>
            </a:r>
            <a:endParaRPr/>
          </a:p>
        </p:txBody>
      </p:sp>
      <p:sp>
        <p:nvSpPr>
          <p:cNvPr id="353" name="Google Shape;353;p44"/>
          <p:cNvSpPr txBox="1"/>
          <p:nvPr>
            <p:ph idx="1" type="body"/>
          </p:nvPr>
        </p:nvSpPr>
        <p:spPr>
          <a:xfrm>
            <a:off x="685800" y="1161075"/>
            <a:ext cx="5088600" cy="45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Back Row player faults (BRB, BRA, 3 meter)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Out (which team?)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Libero overhead finger action in front zone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Four hits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Verify and confirm the 24</a:t>
            </a:r>
            <a:r>
              <a:rPr b="1" baseline="30000" lang="en-US" sz="210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 and 14</a:t>
            </a:r>
            <a:r>
              <a:rPr b="1" baseline="30000" lang="en-US" sz="210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 point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alibri"/>
              <a:buChar char="•"/>
            </a:pPr>
            <a:r>
              <a:rPr b="1" lang="en-US" sz="2100">
                <a:latin typeface="Calibri"/>
                <a:ea typeface="Calibri"/>
                <a:cs typeface="Calibri"/>
                <a:sym typeface="Calibri"/>
              </a:rPr>
              <a:t>Unsporting conduct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4"/>
          <p:cNvSpPr txBox="1"/>
          <p:nvPr>
            <p:ph idx="2" type="body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355" name="Google Shape;35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3975" y="1347874"/>
            <a:ext cx="4843350" cy="421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5"/>
          <p:cNvSpPr/>
          <p:nvPr/>
        </p:nvSpPr>
        <p:spPr>
          <a:xfrm>
            <a:off x="-15875" y="0"/>
            <a:ext cx="11683810" cy="6588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16250" y="0"/>
                </a:lnTo>
                <a:lnTo>
                  <a:pt x="120000" y="108867"/>
                </a:lnTo>
                <a:lnTo>
                  <a:pt x="163" y="120000"/>
                </a:lnTo>
                <a:cubicBezTo>
                  <a:pt x="108" y="79903"/>
                  <a:pt x="54" y="39807"/>
                  <a:pt x="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01600" rotWithShape="0" algn="tl" dir="4380000" dist="152400">
              <a:srgbClr val="000000">
                <a:alpha val="4196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5"/>
          <p:cNvSpPr/>
          <p:nvPr/>
        </p:nvSpPr>
        <p:spPr>
          <a:xfrm>
            <a:off x="0" y="4282257"/>
            <a:ext cx="11329257" cy="2028845"/>
          </a:xfrm>
          <a:custGeom>
            <a:rect b="b" l="l" r="r" t="t"/>
            <a:pathLst>
              <a:path extrusionOk="0" h="120000" w="120000">
                <a:moveTo>
                  <a:pt x="0" y="34809"/>
                </a:moveTo>
                <a:lnTo>
                  <a:pt x="119097" y="0"/>
                </a:lnTo>
                <a:lnTo>
                  <a:pt x="120000" y="84274"/>
                </a:lnTo>
                <a:lnTo>
                  <a:pt x="0" y="120000"/>
                </a:lnTo>
                <a:lnTo>
                  <a:pt x="0" y="3480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</p:sp>
      <p:sp>
        <p:nvSpPr>
          <p:cNvPr id="364" name="Google Shape;364;p45"/>
          <p:cNvSpPr/>
          <p:nvPr/>
        </p:nvSpPr>
        <p:spPr>
          <a:xfrm>
            <a:off x="0" y="0"/>
            <a:ext cx="8719579" cy="45687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</p:sp>
      <p:sp>
        <p:nvSpPr>
          <p:cNvPr id="365" name="Google Shape;365;p45"/>
          <p:cNvSpPr/>
          <p:nvPr/>
        </p:nvSpPr>
        <p:spPr>
          <a:xfrm rot="-180000">
            <a:off x="-161800" y="293317"/>
            <a:ext cx="11367116" cy="5751804"/>
          </a:xfrm>
          <a:custGeom>
            <a:rect b="b" l="l" r="r" t="t"/>
            <a:pathLst>
              <a:path extrusionOk="0" h="120000" w="120000">
                <a:moveTo>
                  <a:pt x="119784" y="0"/>
                </a:moveTo>
                <a:cubicBezTo>
                  <a:pt x="119856" y="39955"/>
                  <a:pt x="119928" y="79910"/>
                  <a:pt x="120000" y="119865"/>
                </a:cubicBezTo>
                <a:lnTo>
                  <a:pt x="0" y="120000"/>
                </a:lnTo>
              </a:path>
            </a:pathLst>
          </a:custGeom>
          <a:noFill/>
          <a:ln cap="flat" cmpd="sng" w="825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5"/>
          <p:cNvSpPr/>
          <p:nvPr/>
        </p:nvSpPr>
        <p:spPr>
          <a:xfrm rot="-180000">
            <a:off x="4221385" y="5111356"/>
            <a:ext cx="515386" cy="515386"/>
          </a:xfrm>
          <a:prstGeom prst="star5">
            <a:avLst>
              <a:gd fmla="val 26693" name="adj"/>
              <a:gd fmla="val 105146" name="hf"/>
              <a:gd fmla="val 110557" name="vf"/>
            </a:avLst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5"/>
          <p:cNvSpPr/>
          <p:nvPr/>
        </p:nvSpPr>
        <p:spPr>
          <a:xfrm>
            <a:off x="-3176" y="0"/>
            <a:ext cx="4632997" cy="6858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50800" rotWithShape="0" algn="l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69" name="Google Shape;369;p45"/>
          <p:cNvSpPr/>
          <p:nvPr/>
        </p:nvSpPr>
        <p:spPr>
          <a:xfrm>
            <a:off x="-10856" y="0"/>
            <a:ext cx="4293205" cy="6576643"/>
          </a:xfrm>
          <a:custGeom>
            <a:rect b="b" l="l" r="r" t="t"/>
            <a:pathLst>
              <a:path extrusionOk="0" h="120000" w="120000">
                <a:moveTo>
                  <a:pt x="119784" y="0"/>
                </a:moveTo>
                <a:cubicBezTo>
                  <a:pt x="119856" y="39955"/>
                  <a:pt x="119928" y="79910"/>
                  <a:pt x="120000" y="119865"/>
                </a:cubicBezTo>
                <a:lnTo>
                  <a:pt x="0" y="120000"/>
                </a:lnTo>
              </a:path>
            </a:pathLst>
          </a:custGeom>
          <a:noFill/>
          <a:ln cap="flat" cmpd="sng" w="825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5"/>
          <p:cNvSpPr/>
          <p:nvPr/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1" name="Google Shape;371;p45"/>
          <p:cNvSpPr/>
          <p:nvPr/>
        </p:nvSpPr>
        <p:spPr>
          <a:xfrm>
            <a:off x="0" y="5752622"/>
            <a:ext cx="4250216" cy="780581"/>
          </a:xfrm>
          <a:prstGeom prst="rect">
            <a:avLst/>
          </a:pr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5"/>
          <p:cNvSpPr/>
          <p:nvPr/>
        </p:nvSpPr>
        <p:spPr>
          <a:xfrm>
            <a:off x="0" y="0"/>
            <a:ext cx="4248871" cy="226225"/>
          </a:xfrm>
          <a:prstGeom prst="rect">
            <a:avLst/>
          </a:pr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5"/>
          <p:cNvSpPr txBox="1"/>
          <p:nvPr>
            <p:ph type="title"/>
          </p:nvPr>
        </p:nvSpPr>
        <p:spPr>
          <a:xfrm>
            <a:off x="446663" y="1304458"/>
            <a:ext cx="3326650" cy="29017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b="0" i="0" lang="en-US" sz="66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THANK YOU</a:t>
            </a:r>
            <a:endParaRPr/>
          </a:p>
        </p:txBody>
      </p:sp>
      <p:sp>
        <p:nvSpPr>
          <p:cNvPr id="374" name="Google Shape;374;p45"/>
          <p:cNvSpPr txBox="1"/>
          <p:nvPr>
            <p:ph idx="1" type="body"/>
          </p:nvPr>
        </p:nvSpPr>
        <p:spPr>
          <a:xfrm>
            <a:off x="290946" y="677018"/>
            <a:ext cx="10789562" cy="469756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375" name="Google Shape;375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31600" y="1719191"/>
            <a:ext cx="4318000" cy="370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/>
          <p:nvPr/>
        </p:nvSpPr>
        <p:spPr>
          <a:xfrm>
            <a:off x="-15875" y="0"/>
            <a:ext cx="11683810" cy="65881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16250" y="0"/>
                </a:lnTo>
                <a:lnTo>
                  <a:pt x="120000" y="108867"/>
                </a:lnTo>
                <a:lnTo>
                  <a:pt x="163" y="120000"/>
                </a:lnTo>
                <a:cubicBezTo>
                  <a:pt x="108" y="79903"/>
                  <a:pt x="54" y="39807"/>
                  <a:pt x="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01600" rotWithShape="0" algn="tl" dir="4380000" dist="152400">
              <a:srgbClr val="000000">
                <a:alpha val="4196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0" y="4282257"/>
            <a:ext cx="11329257" cy="2028845"/>
          </a:xfrm>
          <a:custGeom>
            <a:rect b="b" l="l" r="r" t="t"/>
            <a:pathLst>
              <a:path extrusionOk="0" h="120000" w="120000">
                <a:moveTo>
                  <a:pt x="0" y="34809"/>
                </a:moveTo>
                <a:lnTo>
                  <a:pt x="119097" y="0"/>
                </a:lnTo>
                <a:lnTo>
                  <a:pt x="120000" y="84274"/>
                </a:lnTo>
                <a:lnTo>
                  <a:pt x="0" y="120000"/>
                </a:lnTo>
                <a:lnTo>
                  <a:pt x="0" y="3480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</p:sp>
      <p:sp>
        <p:nvSpPr>
          <p:cNvPr id="178" name="Google Shape;178;p21"/>
          <p:cNvSpPr/>
          <p:nvPr/>
        </p:nvSpPr>
        <p:spPr>
          <a:xfrm>
            <a:off x="0" y="0"/>
            <a:ext cx="8719579" cy="45687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</p:sp>
      <p:sp>
        <p:nvSpPr>
          <p:cNvPr id="179" name="Google Shape;179;p21"/>
          <p:cNvSpPr/>
          <p:nvPr/>
        </p:nvSpPr>
        <p:spPr>
          <a:xfrm rot="-180000">
            <a:off x="-161800" y="293317"/>
            <a:ext cx="11367116" cy="5751804"/>
          </a:xfrm>
          <a:custGeom>
            <a:rect b="b" l="l" r="r" t="t"/>
            <a:pathLst>
              <a:path extrusionOk="0" h="120000" w="120000">
                <a:moveTo>
                  <a:pt x="119784" y="0"/>
                </a:moveTo>
                <a:cubicBezTo>
                  <a:pt x="119856" y="39955"/>
                  <a:pt x="119928" y="79910"/>
                  <a:pt x="120000" y="119865"/>
                </a:cubicBezTo>
                <a:lnTo>
                  <a:pt x="0" y="120000"/>
                </a:lnTo>
              </a:path>
            </a:pathLst>
          </a:custGeom>
          <a:noFill/>
          <a:ln cap="flat" cmpd="sng" w="825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80000">
            <a:off x="4221385" y="5111356"/>
            <a:ext cx="515386" cy="515386"/>
          </a:xfrm>
          <a:prstGeom prst="star5">
            <a:avLst>
              <a:gd fmla="val 26693" name="adj"/>
              <a:gd fmla="val 105146" name="hf"/>
              <a:gd fmla="val 110557" name="vf"/>
            </a:avLst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 rot="-180000">
            <a:off x="316292" y="334573"/>
            <a:ext cx="10393145" cy="2520901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-8841" y="2698990"/>
            <a:ext cx="11338098" cy="3612111"/>
          </a:xfrm>
          <a:custGeom>
            <a:rect b="b" l="l" r="r" t="t"/>
            <a:pathLst>
              <a:path extrusionOk="0" h="120000" w="120000">
                <a:moveTo>
                  <a:pt x="3" y="18989"/>
                </a:moveTo>
                <a:lnTo>
                  <a:pt x="118291" y="0"/>
                </a:lnTo>
                <a:lnTo>
                  <a:pt x="120000" y="99933"/>
                </a:lnTo>
                <a:lnTo>
                  <a:pt x="93" y="120000"/>
                </a:lnTo>
                <a:cubicBezTo>
                  <a:pt x="123" y="96549"/>
                  <a:pt x="-25" y="42439"/>
                  <a:pt x="3" y="1898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 rot="-180000">
            <a:off x="4221385" y="5111356"/>
            <a:ext cx="515386" cy="515386"/>
          </a:xfrm>
          <a:prstGeom prst="star5">
            <a:avLst>
              <a:gd fmla="val 26693" name="adj"/>
              <a:gd fmla="val 105146" name="hf"/>
              <a:gd fmla="val 110557" name="vf"/>
            </a:avLst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80000">
            <a:off x="448573" y="569721"/>
            <a:ext cx="3209064" cy="240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1"/>
          <p:cNvPicPr preferRelativeResize="0"/>
          <p:nvPr>
            <p:ph idx="1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 rot="-180000">
            <a:off x="3905452" y="386053"/>
            <a:ext cx="3213199" cy="240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80000">
            <a:off x="7303498" y="435728"/>
            <a:ext cx="3337560" cy="194412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 txBox="1"/>
          <p:nvPr>
            <p:ph type="title"/>
          </p:nvPr>
        </p:nvSpPr>
        <p:spPr>
          <a:xfrm rot="-180000">
            <a:off x="510575" y="3233195"/>
            <a:ext cx="10178799" cy="13469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RULES OF THE GAME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 txBox="1"/>
          <p:nvPr>
            <p:ph type="title"/>
          </p:nvPr>
        </p:nvSpPr>
        <p:spPr>
          <a:xfrm>
            <a:off x="685801" y="699655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lang="en-US"/>
              <a:t>Back Row Players</a:t>
            </a:r>
            <a:endParaRPr/>
          </a:p>
        </p:txBody>
      </p:sp>
      <p:sp>
        <p:nvSpPr>
          <p:cNvPr id="193" name="Google Shape;193;p22"/>
          <p:cNvSpPr txBox="1"/>
          <p:nvPr>
            <p:ph idx="1" type="body"/>
          </p:nvPr>
        </p:nvSpPr>
        <p:spPr>
          <a:xfrm>
            <a:off x="685801" y="2063396"/>
            <a:ext cx="4897582" cy="33111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Char char="•"/>
            </a:pPr>
            <a:r>
              <a:rPr lang="en-US" sz="3000"/>
              <a:t>A back-row player shall not ________?</a:t>
            </a:r>
            <a:endParaRPr sz="3000"/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1582" y="1704108"/>
            <a:ext cx="3622963" cy="3172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/>
          <p:nvPr>
            <p:ph type="title"/>
          </p:nvPr>
        </p:nvSpPr>
        <p:spPr>
          <a:xfrm>
            <a:off x="685800" y="235526"/>
            <a:ext cx="10396800" cy="72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lang="en-US"/>
              <a:t>Back Row Players</a:t>
            </a:r>
            <a:endParaRPr/>
          </a:p>
        </p:txBody>
      </p:sp>
      <p:sp>
        <p:nvSpPr>
          <p:cNvPr id="200" name="Google Shape;200;p23"/>
          <p:cNvSpPr txBox="1"/>
          <p:nvPr>
            <p:ph idx="1" type="body"/>
          </p:nvPr>
        </p:nvSpPr>
        <p:spPr>
          <a:xfrm>
            <a:off x="0" y="1080650"/>
            <a:ext cx="5994000" cy="47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Rule 9-5-5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•"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A back-row player shall not: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a.  Participate in a completed block;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b. Attack a ball which is completely above the height of the net while positioned: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	1. On or in front of the attack line or its out-of-bounds extension;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	2. In the air, having left the floor on or in front of the 	attack line or its out-of-bound extension.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NOTE:  An illegal back-row attack shall not be called until the ball has completely crossed the net or is contacted by the opponent. (9-4-4)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1" marL="502919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</a:pPr>
            <a:r>
              <a:t/>
            </a:r>
            <a:endParaRPr sz="1700"/>
          </a:p>
          <a:p>
            <a:pPr indent="-228600" lvl="1" marL="9144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880"/>
              <a:buNone/>
            </a:pPr>
            <a:r>
              <a:t/>
            </a:r>
            <a:endParaRPr sz="1700"/>
          </a:p>
          <a:p>
            <a:pPr indent="-228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t/>
            </a:r>
            <a:endParaRPr sz="1700"/>
          </a:p>
        </p:txBody>
      </p:sp>
      <p:sp>
        <p:nvSpPr>
          <p:cNvPr id="201" name="Google Shape;201;p23"/>
          <p:cNvSpPr txBox="1"/>
          <p:nvPr>
            <p:ph idx="2" type="body"/>
          </p:nvPr>
        </p:nvSpPr>
        <p:spPr>
          <a:xfrm>
            <a:off x="5993971" y="2063396"/>
            <a:ext cx="5086538" cy="3311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02" name="Google Shape;20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3971" y="235528"/>
            <a:ext cx="5649821" cy="605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/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mpact"/>
              <a:buNone/>
            </a:pPr>
            <a:r>
              <a:rPr lang="en-US"/>
              <a:t>What is a Back Row Attack?</a:t>
            </a:r>
            <a:endParaRPr/>
          </a:p>
        </p:txBody>
      </p:sp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214" name="Google Shape;21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1809" y="2175164"/>
            <a:ext cx="2751282" cy="404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2055" y="2175164"/>
            <a:ext cx="4149436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26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>
          <p:nvSpPr>
            <p:cNvPr id="223" name="Google Shape;223;p26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  <a:effectLst>
              <a:outerShdw blurRad="98425" rotWithShape="0" algn="tl" dir="4380000" dist="76200">
                <a:srgbClr val="000000">
                  <a:alpha val="67058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6"/>
            <p:cNvSpPr/>
            <p:nvPr/>
          </p:nvSpPr>
          <p:spPr>
            <a:xfrm>
              <a:off x="-25397" y="0"/>
              <a:ext cx="11773291" cy="6419514"/>
            </a:xfrm>
            <a:custGeom>
              <a:rect b="b" l="l" r="r" t="t"/>
              <a:pathLst>
                <a:path extrusionOk="0" h="120000" w="120000">
                  <a:moveTo>
                    <a:pt x="119763" y="0"/>
                  </a:moveTo>
                  <a:lnTo>
                    <a:pt x="120000" y="120000"/>
                  </a:lnTo>
                  <a:lnTo>
                    <a:pt x="0" y="119841"/>
                  </a:lnTo>
                </a:path>
              </a:pathLst>
            </a:custGeom>
            <a:noFill/>
            <a:ln cap="flat" cmpd="sng" w="82550">
              <a:solidFill>
                <a:srgbClr val="7F7F7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5" name="Google Shape;225;p26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100000">
                  <a:srgbClr val="5C060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6" name="Google Shape;22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/>
          <p:nvPr/>
        </p:nvSpPr>
        <p:spPr>
          <a:xfrm>
            <a:off x="1" y="0"/>
            <a:ext cx="11979952" cy="6644081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98425" rotWithShape="0" algn="tl" dir="4380000" dist="76200">
              <a:srgbClr val="000000">
                <a:alpha val="67058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26"/>
          <p:cNvPicPr preferRelativeResize="0"/>
          <p:nvPr>
            <p:ph idx="2" type="body"/>
          </p:nvPr>
        </p:nvPicPr>
        <p:blipFill rotWithShape="1">
          <a:blip r:embed="rId6">
            <a:alphaModFix/>
          </a:blip>
          <a:srcRect b="-1" l="0" r="0" t="0"/>
          <a:stretch/>
        </p:blipFill>
        <p:spPr>
          <a:xfrm>
            <a:off x="6327849" y="234347"/>
            <a:ext cx="5146360" cy="590341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/>
          <p:nvPr/>
        </p:nvSpPr>
        <p:spPr>
          <a:xfrm>
            <a:off x="-25397" y="0"/>
            <a:ext cx="11773291" cy="6419514"/>
          </a:xfrm>
          <a:custGeom>
            <a:rect b="b" l="l" r="r" t="t"/>
            <a:pathLst>
              <a:path extrusionOk="0" h="120000" w="120000">
                <a:moveTo>
                  <a:pt x="119763" y="0"/>
                </a:moveTo>
                <a:lnTo>
                  <a:pt x="120000" y="120000"/>
                </a:lnTo>
                <a:lnTo>
                  <a:pt x="0" y="119841"/>
                </a:lnTo>
              </a:path>
            </a:pathLst>
          </a:custGeom>
          <a:noFill/>
          <a:ln cap="flat" cmpd="sng" w="8255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230" name="Google Shape;230;p26"/>
          <p:cNvSpPr/>
          <p:nvPr/>
        </p:nvSpPr>
        <p:spPr>
          <a:xfrm>
            <a:off x="0" y="0"/>
            <a:ext cx="6094412" cy="6380796"/>
          </a:xfrm>
          <a:prstGeom prst="rect">
            <a:avLst/>
          </a:pr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6E0809"/>
              </a:gs>
            </a:gsLst>
            <a:lin ang="81000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6"/>
          <p:cNvSpPr txBox="1"/>
          <p:nvPr>
            <p:ph type="title"/>
          </p:nvPr>
        </p:nvSpPr>
        <p:spPr>
          <a:xfrm>
            <a:off x="264325" y="132175"/>
            <a:ext cx="5830200" cy="115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None/>
            </a:pPr>
            <a:r>
              <a:rPr i="0" lang="en-US" sz="4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BACK ROW ATTACK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26"/>
          <p:cNvSpPr txBox="1"/>
          <p:nvPr>
            <p:ph idx="1" type="body"/>
          </p:nvPr>
        </p:nvSpPr>
        <p:spPr>
          <a:xfrm>
            <a:off x="685800" y="1057300"/>
            <a:ext cx="4957200" cy="508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98120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•"/>
            </a:pPr>
            <a:r>
              <a:rPr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RULE 9-5-3:  Back-row players, while positioned behind the attack line, may contact the ball from any position inside or outside the court above or below the top of the net.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198120" lvl="0" marL="2286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Char char="•"/>
            </a:pPr>
            <a:r>
              <a:rPr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Rule 9-5-4:  A back-row player (</a:t>
            </a:r>
            <a:r>
              <a:rPr i="0" lang="en-US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on or in front of the attack line</a:t>
            </a:r>
            <a:r>
              <a:rPr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), cannot contact the ball </a:t>
            </a:r>
            <a:r>
              <a:rPr i="0" lang="en-US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completely above the height </a:t>
            </a:r>
            <a:r>
              <a:rPr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 the net and complete an attack.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900" y="215900"/>
            <a:ext cx="10731500" cy="64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in Event">
  <a:themeElements>
    <a:clrScheme name="Main Event">
      <a:dk1>
        <a:srgbClr val="000000"/>
      </a:dk1>
      <a:lt1>
        <a:srgbClr val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in Event">
  <a:themeElements>
    <a:clrScheme name="Main Event">
      <a:dk1>
        <a:srgbClr val="000000"/>
      </a:dk1>
      <a:lt1>
        <a:srgbClr val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